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73" r:id="rId17"/>
    <p:sldId id="269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D5131-AFF8-4A36-A420-EAA5BB6102D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151A-E04E-42FD-B69B-9BD9A63BBC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Где используется электрическая энергия.</a:t>
            </a:r>
            <a:endParaRPr lang="ru-RU" sz="3200" b="1" dirty="0"/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02066" cy="307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714488"/>
            <a:ext cx="2286016" cy="142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Картинки по запросу где используется электрический 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643446"/>
            <a:ext cx="2447925" cy="1866901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троллей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653920" cy="2214554"/>
          </a:xfrm>
          <a:prstGeom prst="rect">
            <a:avLst/>
          </a:prstGeom>
          <a:noFill/>
        </p:spPr>
      </p:pic>
      <p:sp>
        <p:nvSpPr>
          <p:cNvPr id="11272" name="AutoShape 8" descr="Картинки по запросу токарный ста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Картинки по запросу токарный ста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Картинки по запросу токарный ста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571612"/>
            <a:ext cx="2641938" cy="1785950"/>
          </a:xfrm>
          <a:prstGeom prst="rect">
            <a:avLst/>
          </a:prstGeom>
          <a:noFill/>
        </p:spPr>
      </p:pic>
      <p:pic>
        <p:nvPicPr>
          <p:cNvPr id="11278" name="Picture 14" descr="Картинки по запросу робот сварщ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571612"/>
            <a:ext cx="2230216" cy="1785950"/>
          </a:xfrm>
          <a:prstGeom prst="rect">
            <a:avLst/>
          </a:prstGeom>
          <a:noFill/>
        </p:spPr>
      </p:pic>
      <p:sp>
        <p:nvSpPr>
          <p:cNvPr id="11280" name="AutoShape 16" descr="Картинки по запросу сварщ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Картинки по запросу сварщ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4" name="Picture 20" descr="Картинки по запросу сварщи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357562"/>
            <a:ext cx="2028809" cy="1672147"/>
          </a:xfrm>
          <a:prstGeom prst="rect">
            <a:avLst/>
          </a:prstGeom>
          <a:noFill/>
        </p:spPr>
      </p:pic>
      <p:pic>
        <p:nvPicPr>
          <p:cNvPr id="11286" name="Picture 22" descr="Картинки по запросу телефо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1" y="3357562"/>
            <a:ext cx="1500198" cy="1298248"/>
          </a:xfrm>
          <a:prstGeom prst="rect">
            <a:avLst/>
          </a:prstGeom>
          <a:noFill/>
        </p:spPr>
      </p:pic>
      <p:sp>
        <p:nvSpPr>
          <p:cNvPr id="11288" name="AutoShape 24" descr="Картинки по запросу телевиз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0" name="Picture 26" descr="Картинки по запросу телевизо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72074"/>
            <a:ext cx="2071702" cy="1672976"/>
          </a:xfrm>
          <a:prstGeom prst="rect">
            <a:avLst/>
          </a:prstGeom>
          <a:noFill/>
        </p:spPr>
      </p:pic>
      <p:pic>
        <p:nvPicPr>
          <p:cNvPr id="11292" name="Picture 28" descr="Картинки по запросу электроприбор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3357562"/>
            <a:ext cx="1317633" cy="122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Опыт №1.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04298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Введение </a:t>
            </a:r>
            <a:r>
              <a:rPr lang="ru-RU" dirty="0"/>
              <a:t>магнита в разомкнутое и замкнутое кольца.</a:t>
            </a:r>
          </a:p>
        </p:txBody>
      </p:sp>
      <p:pic>
        <p:nvPicPr>
          <p:cNvPr id="22530" name="Picture 2" descr="Картинки по запросу правило ленца индукционный 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691459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ru-RU" dirty="0"/>
              <a:t>При приближении магнита к кольцу, кольцо и магнит обращены друг к другу одноименными полюсами, а векторы магнитной индукции (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ru-RU" i="1" dirty="0"/>
              <a:t> и </a:t>
            </a:r>
            <a:r>
              <a:rPr lang="en-US" i="1" dirty="0"/>
              <a:t>B</a:t>
            </a:r>
            <a:r>
              <a:rPr lang="ru-RU" i="1" baseline="-25000" dirty="0"/>
              <a:t>м</a:t>
            </a:r>
            <a:r>
              <a:rPr lang="ru-RU" i="1" dirty="0"/>
              <a:t>) </a:t>
            </a:r>
            <a:r>
              <a:rPr lang="ru-RU" dirty="0"/>
              <a:t>их полей направлены в противоположные стороны.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619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Правило правой руки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71475">
              <a:buNone/>
            </a:pPr>
            <a:r>
              <a:rPr lang="ru-RU" sz="2800" dirty="0" smtClean="0"/>
              <a:t>Если обхватить соленоид ладонью правой руки, направив четыре пальца по направлению тока в витках, то отставленный большой палец покажет направление магнитного поля внутри соленоида.</a:t>
            </a:r>
            <a:endParaRPr lang="ru-RU" sz="2800" dirty="0"/>
          </a:p>
        </p:txBody>
      </p:sp>
      <p:pic>
        <p:nvPicPr>
          <p:cNvPr id="21508" name="Picture 4" descr="Картинки по запросу правило правой р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00438"/>
            <a:ext cx="5546562" cy="299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Обратное правило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800" dirty="0"/>
              <a:t>Если отставленный в сторону большой палец правой руки направить по направлению линий магнитного поля соленоида </a:t>
            </a:r>
            <a:r>
              <a:rPr lang="ru-RU" sz="2800" i="1" dirty="0"/>
              <a:t>(направление северного полюса)</a:t>
            </a:r>
            <a:r>
              <a:rPr lang="ru-RU" sz="2800" dirty="0"/>
              <a:t>, то четыре пальца согнутые в кулак покажут направление тока в соленоиде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Определение направления индукционного тока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293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Опыт №2.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pPr>
              <a:buNone/>
            </a:pPr>
            <a:r>
              <a:rPr lang="ru-RU" dirty="0"/>
              <a:t>Удаление магнита из замкнутого кольца.</a:t>
            </a:r>
            <a:endParaRPr lang="ru-RU" b="1" dirty="0"/>
          </a:p>
        </p:txBody>
      </p:sp>
      <p:pic>
        <p:nvPicPr>
          <p:cNvPr id="28676" name="Picture 4" descr="При удалении магнита от сплошного кольца оно, притягиваясь, следует за магни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69280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3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ru-RU" dirty="0"/>
              <a:t>При одинаковом направлении </a:t>
            </a:r>
            <a:r>
              <a:rPr lang="ru-RU" i="1" dirty="0" err="1"/>
              <a:t>В</a:t>
            </a:r>
            <a:r>
              <a:rPr lang="ru-RU" i="1" baseline="-25000" dirty="0" err="1"/>
              <a:t>к</a:t>
            </a:r>
            <a:r>
              <a:rPr lang="ru-RU" i="1" dirty="0"/>
              <a:t> и </a:t>
            </a:r>
            <a:r>
              <a:rPr lang="ru-RU" i="1" dirty="0" err="1"/>
              <a:t>В</a:t>
            </a:r>
            <a:r>
              <a:rPr lang="ru-RU" i="1" baseline="-25000" dirty="0" err="1"/>
              <a:t>м</a:t>
            </a:r>
            <a:r>
              <a:rPr lang="ru-RU" i="1" dirty="0"/>
              <a:t> </a:t>
            </a:r>
            <a:r>
              <a:rPr lang="ru-RU" dirty="0"/>
              <a:t>векторов магнитной индукции, магнитное поле тока будет </a:t>
            </a:r>
            <a:r>
              <a:rPr lang="ru-RU" b="1" u="sng" dirty="0"/>
              <a:t>противодействовать уменьшению</a:t>
            </a:r>
            <a:r>
              <a:rPr lang="ru-RU" dirty="0"/>
              <a:t> внешнего магнитного потока, проходящего сквозь кольцо.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4619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Правило Ленца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71475">
              <a:buNone/>
            </a:pPr>
            <a:r>
              <a:rPr lang="ru-RU" b="1" dirty="0"/>
              <a:t>Возникающий в замкнутом контуре индукционный ток своим магнитным полем противодействует изменению внешнего магнитного потока, которое вызвало этот ток.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Эмилий</a:t>
            </a:r>
            <a:r>
              <a:rPr lang="ru-RU" b="1" dirty="0"/>
              <a:t> </a:t>
            </a:r>
            <a:r>
              <a:rPr lang="ru-RU" b="1" dirty="0" err="1"/>
              <a:t>Христианович</a:t>
            </a:r>
            <a:r>
              <a:rPr lang="ru-RU" b="1" dirty="0"/>
              <a:t> </a:t>
            </a:r>
            <a:r>
              <a:rPr lang="ru-RU" b="1" dirty="0" err="1"/>
              <a:t>Ленц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00174"/>
            <a:ext cx="4900618" cy="4929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cs typeface="Times New Roman" pitchFamily="18" charset="0"/>
              </a:rPr>
              <a:t>Ленц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err="1">
                <a:cs typeface="Times New Roman" pitchFamily="18" charset="0"/>
              </a:rPr>
              <a:t>Эмилий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err="1">
                <a:cs typeface="Times New Roman" pitchFamily="18" charset="0"/>
              </a:rPr>
              <a:t>Христианович</a:t>
            </a:r>
            <a:r>
              <a:rPr lang="ru-RU" dirty="0">
                <a:cs typeface="Times New Roman" pitchFamily="18" charset="0"/>
              </a:rPr>
              <a:t> (1804-65), российский физик и электротехник, академик Петербургской АН (1830), ректор Санкт-Петербургского университета (с 1863). Установил (</a:t>
            </a:r>
            <a:r>
              <a:rPr lang="ru-RU" dirty="0" smtClean="0">
                <a:cs typeface="Times New Roman" pitchFamily="18" charset="0"/>
              </a:rPr>
              <a:t>1834) </a:t>
            </a:r>
            <a:r>
              <a:rPr lang="ru-RU" dirty="0">
                <a:cs typeface="Times New Roman" pitchFamily="18" charset="0"/>
              </a:rPr>
              <a:t>правило, названное его именем, экспериментально обосновал закон Джоуля — </a:t>
            </a:r>
            <a:r>
              <a:rPr lang="ru-RU" b="1" dirty="0">
                <a:cs typeface="Times New Roman" pitchFamily="18" charset="0"/>
              </a:rPr>
              <a:t>Ленца</a:t>
            </a:r>
            <a:r>
              <a:rPr lang="ru-RU" dirty="0">
                <a:cs typeface="Times New Roman" pitchFamily="18" charset="0"/>
              </a:rPr>
              <a:t> (1842).</a:t>
            </a:r>
          </a:p>
        </p:txBody>
      </p:sp>
      <p:sp>
        <p:nvSpPr>
          <p:cNvPr id="26626" name="AutoShape 2" descr="Картинки по запросу Эмилий Христианович Лен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Картинки по запросу Эмилий Христианович Лен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13841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Закрепление </a:t>
            </a:r>
            <a:r>
              <a:rPr lang="ru-RU" b="1" dirty="0" smtClean="0"/>
              <a:t>материала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Возникнет ли в кольце с разрезом электрический ток, если подносить к нему магнит?</a:t>
            </a:r>
          </a:p>
          <a:p>
            <a:pPr lvl="0"/>
            <a:r>
              <a:rPr lang="ru-RU" dirty="0"/>
              <a:t>Объясните явления, происходящие при приближении магнита к сплошному кольцу; при удалении магнита.</a:t>
            </a:r>
          </a:p>
          <a:p>
            <a:pPr lvl="0"/>
            <a:r>
              <a:rPr lang="ru-RU" dirty="0"/>
              <a:t>Как определить направление индукционного тока в кольце?</a:t>
            </a:r>
          </a:p>
          <a:p>
            <a:pPr lvl="0"/>
            <a:r>
              <a:rPr lang="ru-RU" dirty="0"/>
              <a:t>Сформулируйте правило Ленца.</a:t>
            </a:r>
          </a:p>
          <a:p>
            <a:pPr lvl="0"/>
            <a:r>
              <a:rPr lang="ru-RU" dirty="0"/>
              <a:t>Как вы думаете, почему прибор, который мы использовали в опытах, изготовлен из алюминия? Как проходил бы опыт, если бы прибор был железным; медным?</a:t>
            </a:r>
          </a:p>
          <a:p>
            <a:pPr lvl="0"/>
            <a:r>
              <a:rPr lang="ru-RU" dirty="0"/>
              <a:t>Упражнение 37, №2, стр. </a:t>
            </a:r>
            <a:r>
              <a:rPr lang="ru-RU" dirty="0" smtClean="0"/>
              <a:t>169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Электростанция</a:t>
            </a:r>
            <a:endParaRPr lang="ru-RU" b="1" dirty="0"/>
          </a:p>
        </p:txBody>
      </p:sp>
      <p:pic>
        <p:nvPicPr>
          <p:cNvPr id="14338" name="Picture 2" descr="Картинки по запросу гидроэлектрост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29552" cy="4931776"/>
          </a:xfrm>
          <a:prstGeom prst="rect">
            <a:avLst/>
          </a:prstGeom>
          <a:noFill/>
        </p:spPr>
      </p:pic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020430" cy="49006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500042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Генератор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§40, Вопросы в конце параграфа.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урока:</a:t>
            </a:r>
            <a:br>
              <a:rPr lang="ru-RU" b="1" dirty="0" smtClean="0"/>
            </a:br>
            <a:r>
              <a:rPr lang="ru-RU" dirty="0" smtClean="0"/>
              <a:t>Направление </a:t>
            </a:r>
            <a:r>
              <a:rPr lang="ru-RU" dirty="0"/>
              <a:t>индукционного тока. Правило ленца.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714620"/>
            <a:ext cx="83582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1550" indent="-2241550"/>
            <a:r>
              <a:rPr lang="ru-RU" sz="3200" b="1" dirty="0"/>
              <a:t>Цель </a:t>
            </a:r>
            <a:r>
              <a:rPr lang="ru-RU" sz="3200" b="1" dirty="0" smtClean="0"/>
              <a:t>урока</a:t>
            </a:r>
            <a:r>
              <a:rPr lang="ru-RU" sz="3200" b="1" dirty="0"/>
              <a:t>:</a:t>
            </a:r>
            <a:r>
              <a:rPr lang="ru-RU" sz="3200" dirty="0"/>
              <a:t> Определить направление индукционного тока; закрепить наши знания о явлениях электромагнитной индукции.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1. </a:t>
            </a:r>
            <a:r>
              <a:rPr lang="ru-RU" dirty="0"/>
              <a:t>С какой целью ставились опыты, изображенные на рисунках? Как они проводились?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7400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2. </a:t>
            </a:r>
            <a:r>
              <a:rPr lang="ru-RU" dirty="0"/>
              <a:t>Кто и когда открыл явление электромагнитной индукции?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28612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Английский физик и химик </a:t>
            </a:r>
            <a:r>
              <a:rPr lang="ru-RU" sz="3200" b="1" i="1" dirty="0" smtClean="0">
                <a:solidFill>
                  <a:schemeClr val="tx1"/>
                </a:solidFill>
              </a:rPr>
              <a:t>Майкл Фарадей</a:t>
            </a:r>
            <a:r>
              <a:rPr lang="ru-RU" sz="32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29 августа 1831 года.</a:t>
            </a:r>
            <a:endParaRPr lang="ru-RU" sz="3200" i="1" dirty="0"/>
          </a:p>
        </p:txBody>
      </p:sp>
      <p:sp>
        <p:nvSpPr>
          <p:cNvPr id="16386" name="AutoShape 2" descr="Картинки по запросу Майкл Фарад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Майкл Фарад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Картинки по запросу Майкл Фара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2681291" cy="409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175736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3. </a:t>
            </a:r>
            <a:r>
              <a:rPr lang="ru-RU" dirty="0"/>
              <a:t>При каком условии в данных опытах в </a:t>
            </a:r>
            <a:r>
              <a:rPr lang="ru-RU" dirty="0" smtClean="0"/>
              <a:t>катушке, </a:t>
            </a:r>
            <a:r>
              <a:rPr lang="ru-RU" dirty="0"/>
              <a:t>замкнутой на гальванометр, возникал индукционный ток?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85904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4. </a:t>
            </a:r>
            <a:r>
              <a:rPr lang="ru-RU" dirty="0"/>
              <a:t>В чем заключается явление электромагнитной индукции?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695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5. </a:t>
            </a:r>
            <a:r>
              <a:rPr lang="ru-RU" dirty="0"/>
              <a:t>В чём важность открытия явления электромагнитной индукции?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6. </a:t>
            </a:r>
            <a:r>
              <a:rPr lang="ru-RU" dirty="0"/>
              <a:t>Как можно создать индукционный ток в катушке </a:t>
            </a:r>
            <a:r>
              <a:rPr lang="ru-RU" b="1" dirty="0"/>
              <a:t>В</a:t>
            </a:r>
            <a:r>
              <a:rPr lang="ru-RU" dirty="0"/>
              <a:t> изображенной на рисунке?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31110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390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Где используется электрическая энергия.</vt:lpstr>
      <vt:lpstr>Электростанция</vt:lpstr>
      <vt:lpstr>Тема урока: Направление индукционного тока. Правило ленца. 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Опыт №1.</vt:lpstr>
      <vt:lpstr>Слайд 11</vt:lpstr>
      <vt:lpstr>Правило правой руки</vt:lpstr>
      <vt:lpstr>Обратное правило</vt:lpstr>
      <vt:lpstr>Определение направления индукционного тока</vt:lpstr>
      <vt:lpstr>Опыт №2.</vt:lpstr>
      <vt:lpstr>Слайд 16</vt:lpstr>
      <vt:lpstr>Правило Ленца</vt:lpstr>
      <vt:lpstr>Эмилий Христианович Ленц</vt:lpstr>
      <vt:lpstr>Закрепление материала.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147</cp:revision>
  <dcterms:created xsi:type="dcterms:W3CDTF">2017-02-15T17:22:39Z</dcterms:created>
  <dcterms:modified xsi:type="dcterms:W3CDTF">2017-02-15T20:08:47Z</dcterms:modified>
</cp:coreProperties>
</file>